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78" autoAdjust="0"/>
    <p:restoredTop sz="86474" autoAdjust="0"/>
  </p:normalViewPr>
  <p:slideViewPr>
    <p:cSldViewPr>
      <p:cViewPr varScale="1">
        <p:scale>
          <a:sx n="87" d="100"/>
          <a:sy n="87" d="100"/>
        </p:scale>
        <p:origin x="-4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7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2C88C-5780-448F-96BF-9325AC623C73}" type="datetimeFigureOut">
              <a:rPr lang="es-ES" smtClean="0"/>
              <a:pPr/>
              <a:t>11/11/2011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D375C-DFFD-44B2-B075-7554ADDE1A4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</p:spPr>
        <p:txBody>
          <a:bodyPr/>
          <a:lstStyle/>
          <a:p>
            <a:r>
              <a:rPr lang="es-PE" dirty="0" smtClean="0">
                <a:solidFill>
                  <a:srgbClr val="002060"/>
                </a:solidFill>
              </a:rPr>
              <a:t>Windows XP </a:t>
            </a:r>
            <a:br>
              <a:rPr lang="es-PE" dirty="0" smtClean="0">
                <a:solidFill>
                  <a:srgbClr val="002060"/>
                </a:solidFill>
              </a:rPr>
            </a:br>
            <a:r>
              <a:rPr lang="es-PE" dirty="0" smtClean="0">
                <a:solidFill>
                  <a:srgbClr val="002060"/>
                </a:solidFill>
              </a:rPr>
              <a:t>Recorrido Básico 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3286124"/>
            <a:ext cx="7572428" cy="1752600"/>
          </a:xfrm>
        </p:spPr>
        <p:txBody>
          <a:bodyPr>
            <a:normAutofit/>
          </a:bodyPr>
          <a:lstStyle/>
          <a:p>
            <a:r>
              <a:rPr lang="es-PE" sz="4400" dirty="0" smtClean="0">
                <a:solidFill>
                  <a:srgbClr val="FF0000"/>
                </a:solidFill>
              </a:rPr>
              <a:t>Prof.: Iván Cóllanles Bernal.</a:t>
            </a:r>
          </a:p>
          <a:p>
            <a:r>
              <a:rPr lang="es-PE" sz="4400" dirty="0" smtClean="0">
                <a:solidFill>
                  <a:srgbClr val="FF0000"/>
                </a:solidFill>
              </a:rPr>
              <a:t>Email: hivan _25hotmail.com</a:t>
            </a:r>
            <a:endParaRPr lang="es-E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785794"/>
            <a:ext cx="7772400" cy="1470025"/>
          </a:xfrm>
        </p:spPr>
        <p:txBody>
          <a:bodyPr/>
          <a:lstStyle/>
          <a:p>
            <a:r>
              <a:rPr lang="es-PE" dirty="0" smtClean="0"/>
              <a:t>Outlook ( correo electrónico)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86124"/>
            <a:ext cx="6400800" cy="2714644"/>
          </a:xfrm>
        </p:spPr>
        <p:txBody>
          <a:bodyPr/>
          <a:lstStyle/>
          <a:p>
            <a:endParaRPr lang="es-PE" dirty="0" smtClean="0"/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57158" y="2209752"/>
            <a:ext cx="84296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q"/>
            </a:pPr>
            <a:r>
              <a:rPr lang="es-PE" dirty="0" smtClean="0"/>
              <a:t> se puede acceder a el desde:</a:t>
            </a:r>
          </a:p>
          <a:p>
            <a:pPr lvl="2">
              <a:buFont typeface="Wingdings" pitchFamily="2" charset="2"/>
              <a:buChar char="§"/>
            </a:pPr>
            <a:r>
              <a:rPr lang="es-PE" dirty="0" smtClean="0"/>
              <a:t> El escritorio </a:t>
            </a:r>
          </a:p>
          <a:p>
            <a:pPr lvl="2">
              <a:buFont typeface="Wingdings" pitchFamily="2" charset="2"/>
              <a:buChar char="§"/>
            </a:pPr>
            <a:r>
              <a:rPr lang="es-PE" dirty="0" smtClean="0"/>
              <a:t>El botón de inicio</a:t>
            </a:r>
          </a:p>
          <a:p>
            <a:pPr lvl="2">
              <a:buFont typeface="Wingdings" pitchFamily="2" charset="2"/>
              <a:buChar char="§"/>
            </a:pPr>
            <a:r>
              <a:rPr lang="es-PE" dirty="0" smtClean="0"/>
              <a:t>Inicio &gt; todos los programas &gt;</a:t>
            </a:r>
          </a:p>
          <a:p>
            <a:pPr lvl="1"/>
            <a:r>
              <a:rPr lang="es-PE" dirty="0" smtClean="0"/>
              <a:t>           Outlook Exprés</a:t>
            </a:r>
          </a:p>
          <a:p>
            <a:pPr lvl="2">
              <a:buFont typeface="Wingdings" pitchFamily="2" charset="2"/>
              <a:buChar char="§"/>
            </a:pPr>
            <a:r>
              <a:rPr lang="es-PE" dirty="0" smtClean="0"/>
              <a:t>Barra de inicio rápido</a:t>
            </a:r>
          </a:p>
          <a:p>
            <a:pPr lvl="1">
              <a:buFont typeface="Wingdings" pitchFamily="2" charset="2"/>
              <a:buChar char="q"/>
            </a:pPr>
            <a:r>
              <a:rPr lang="es-PE" dirty="0" smtClean="0"/>
              <a:t>Se utiliza para mandar y recibir</a:t>
            </a:r>
          </a:p>
          <a:p>
            <a:pPr lvl="1"/>
            <a:r>
              <a:rPr lang="es-PE" dirty="0" smtClean="0"/>
              <a:t>    correos electrónicos </a:t>
            </a:r>
          </a:p>
          <a:p>
            <a:pPr lvl="2">
              <a:buFont typeface="Wingdings" pitchFamily="2" charset="2"/>
              <a:buChar char="§"/>
            </a:pPr>
            <a:r>
              <a:rPr lang="es-PE" dirty="0" smtClean="0"/>
              <a:t> Se debe configurar la cuenta  de correo</a:t>
            </a:r>
          </a:p>
          <a:p>
            <a:pPr lvl="1"/>
            <a:r>
              <a:rPr lang="es-PE" dirty="0" smtClean="0"/>
              <a:t>           (Herramientas&gt;cuentas&gt;correo&gt;</a:t>
            </a:r>
          </a:p>
          <a:p>
            <a:pPr lvl="1"/>
            <a:r>
              <a:rPr lang="es-PE" dirty="0" smtClean="0"/>
              <a:t>    </a:t>
            </a:r>
          </a:p>
          <a:p>
            <a:pPr lvl="1"/>
            <a:r>
              <a:rPr lang="es-PE" dirty="0" smtClean="0"/>
              <a:t>          </a:t>
            </a:r>
          </a:p>
          <a:p>
            <a:pPr lvl="1"/>
            <a:endParaRPr lang="es-PE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00108"/>
            <a:ext cx="7772400" cy="1470025"/>
          </a:xfrm>
        </p:spPr>
        <p:txBody>
          <a:bodyPr/>
          <a:lstStyle/>
          <a:p>
            <a:r>
              <a:rPr lang="es-PE" dirty="0" smtClean="0"/>
              <a:t>Varios </a:t>
            </a:r>
            <a:br>
              <a:rPr lang="es-PE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2285992"/>
            <a:ext cx="7786742" cy="1752600"/>
          </a:xfrm>
        </p:spPr>
        <p:txBody>
          <a:bodyPr/>
          <a:lstStyle/>
          <a:p>
            <a:pPr algn="l"/>
            <a:r>
              <a:rPr lang="es-PE" dirty="0" smtClean="0"/>
              <a:t>Inicio&gt;todos los programas </a:t>
            </a:r>
          </a:p>
          <a:p>
            <a:pPr algn="l"/>
            <a:r>
              <a:rPr lang="es-PE" dirty="0" smtClean="0"/>
              <a:t>     &gt;Accesorios&gt;</a:t>
            </a:r>
          </a:p>
          <a:p>
            <a:pPr algn="l"/>
            <a:r>
              <a:rPr lang="es-PE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dirty="0" smtClean="0">
                <a:solidFill>
                  <a:srgbClr val="FF0000"/>
                </a:solidFill>
              </a:rPr>
              <a:t>El Escritorio </a:t>
            </a:r>
            <a:endParaRPr lang="es-ES" sz="60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Char char="q"/>
            </a:pPr>
            <a:endParaRPr lang="es-PE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s-PE" b="1" dirty="0" smtClean="0">
                <a:solidFill>
                  <a:srgbClr val="FF0000"/>
                </a:solidFill>
              </a:rPr>
              <a:t>ICONOS</a:t>
            </a:r>
          </a:p>
          <a:p>
            <a:pPr lvl="1">
              <a:buFont typeface="Wingdings" pitchFamily="2" charset="2"/>
              <a:buChar char="§"/>
            </a:pPr>
            <a:r>
              <a:rPr lang="es-PE" sz="2600" b="1" dirty="0" smtClean="0">
                <a:solidFill>
                  <a:srgbClr val="002060"/>
                </a:solidFill>
              </a:rPr>
              <a:t>PC </a:t>
            </a:r>
          </a:p>
          <a:p>
            <a:pPr lvl="1">
              <a:buFont typeface="Wingdings" pitchFamily="2" charset="2"/>
              <a:buChar char="§"/>
            </a:pPr>
            <a:r>
              <a:rPr lang="es-PE" sz="2600" b="1" dirty="0" smtClean="0">
                <a:solidFill>
                  <a:srgbClr val="002060"/>
                </a:solidFill>
              </a:rPr>
              <a:t>Accesos Directos </a:t>
            </a:r>
          </a:p>
          <a:p>
            <a:pPr lvl="1">
              <a:buFont typeface="Wingdings" pitchFamily="2" charset="2"/>
              <a:buChar char="§"/>
            </a:pPr>
            <a:r>
              <a:rPr lang="es-PE" sz="2600" b="1" dirty="0" smtClean="0">
                <a:solidFill>
                  <a:srgbClr val="002060"/>
                </a:solidFill>
              </a:rPr>
              <a:t>Papelera</a:t>
            </a:r>
          </a:p>
          <a:p>
            <a:pPr>
              <a:buFont typeface="Wingdings" pitchFamily="2" charset="2"/>
              <a:buChar char="q"/>
            </a:pPr>
            <a:r>
              <a:rPr lang="es-PE" b="1" dirty="0" smtClean="0">
                <a:solidFill>
                  <a:srgbClr val="FF0000"/>
                </a:solidFill>
              </a:rPr>
              <a:t>Botón inicio  </a:t>
            </a:r>
          </a:p>
          <a:p>
            <a:pPr>
              <a:buFont typeface="Wingdings" pitchFamily="2" charset="2"/>
              <a:buChar char="q"/>
            </a:pPr>
            <a:r>
              <a:rPr lang="es-PE" b="1" dirty="0" smtClean="0">
                <a:solidFill>
                  <a:srgbClr val="FF0000"/>
                </a:solidFill>
              </a:rPr>
              <a:t>Barras:</a:t>
            </a:r>
          </a:p>
          <a:p>
            <a:pPr lvl="1">
              <a:buFont typeface="Wingdings" pitchFamily="2" charset="2"/>
              <a:buChar char="§"/>
            </a:pPr>
            <a:r>
              <a:rPr lang="es-PE" sz="3000" b="1" dirty="0" smtClean="0">
                <a:solidFill>
                  <a:srgbClr val="002060"/>
                </a:solidFill>
              </a:rPr>
              <a:t>Inicio Rápido  </a:t>
            </a:r>
          </a:p>
          <a:p>
            <a:pPr lvl="1">
              <a:buFont typeface="Wingdings" pitchFamily="2" charset="2"/>
              <a:buChar char="§"/>
            </a:pPr>
            <a:r>
              <a:rPr lang="es-PE" sz="3000" b="1" dirty="0" smtClean="0">
                <a:solidFill>
                  <a:srgbClr val="002060"/>
                </a:solidFill>
              </a:rPr>
              <a:t>Tareas</a:t>
            </a:r>
          </a:p>
          <a:p>
            <a:pPr lvl="1">
              <a:buFont typeface="Wingdings" pitchFamily="2" charset="2"/>
              <a:buChar char="§"/>
            </a:pPr>
            <a:r>
              <a:rPr lang="es-PE" sz="3000" b="1" dirty="0" smtClean="0">
                <a:solidFill>
                  <a:srgbClr val="002060"/>
                </a:solidFill>
              </a:rPr>
              <a:t>Del Si</a:t>
            </a:r>
            <a:r>
              <a:rPr lang="es-PE" sz="3000" dirty="0" smtClean="0">
                <a:solidFill>
                  <a:srgbClr val="002060"/>
                </a:solidFill>
              </a:rPr>
              <a:t>stema  </a:t>
            </a:r>
            <a:r>
              <a:rPr lang="es-PE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5" name="4 Imagen" descr="IM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1928802"/>
            <a:ext cx="4357718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dirty="0" smtClean="0">
                <a:solidFill>
                  <a:srgbClr val="FF0000"/>
                </a:solidFill>
              </a:rPr>
              <a:t>El Escritorio II</a:t>
            </a:r>
            <a:endParaRPr lang="es-PE" sz="60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PE" sz="4000" b="1" dirty="0" smtClean="0">
                <a:solidFill>
                  <a:schemeClr val="accent6">
                    <a:lumMod val="75000"/>
                  </a:schemeClr>
                </a:solidFill>
              </a:rPr>
              <a:t>El menú contextual</a:t>
            </a:r>
            <a:r>
              <a:rPr lang="es-PE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s-PE" dirty="0" smtClean="0">
                <a:solidFill>
                  <a:srgbClr val="FFC000"/>
                </a:solidFill>
              </a:rPr>
              <a:t>Clic en el botón derecho </a:t>
            </a:r>
          </a:p>
          <a:p>
            <a:pPr>
              <a:buNone/>
            </a:pPr>
            <a:r>
              <a:rPr lang="es-PE" dirty="0" smtClean="0">
                <a:solidFill>
                  <a:srgbClr val="FFC000"/>
                </a:solidFill>
              </a:rPr>
              <a:t>        del ratón.</a:t>
            </a:r>
          </a:p>
          <a:p>
            <a:pPr>
              <a:buFont typeface="Wingdings" pitchFamily="2" charset="2"/>
              <a:buChar char="§"/>
            </a:pPr>
            <a:r>
              <a:rPr lang="es-PE" sz="4000" b="1" dirty="0" smtClean="0">
                <a:solidFill>
                  <a:schemeClr val="accent6">
                    <a:lumMod val="75000"/>
                  </a:schemeClr>
                </a:solidFill>
              </a:rPr>
              <a:t>Menú Inicio </a:t>
            </a:r>
          </a:p>
          <a:p>
            <a:pPr lvl="1">
              <a:buFont typeface="Wingdings" pitchFamily="2" charset="2"/>
              <a:buChar char="§"/>
            </a:pPr>
            <a:r>
              <a:rPr lang="es-PE" dirty="0" smtClean="0">
                <a:solidFill>
                  <a:srgbClr val="FFC000"/>
                </a:solidFill>
              </a:rPr>
              <a:t>Botón Apagar y otros.</a:t>
            </a:r>
          </a:p>
          <a:p>
            <a:pPr lvl="1">
              <a:buFont typeface="Wingdings" pitchFamily="2" charset="2"/>
              <a:buChar char="§"/>
            </a:pPr>
            <a:r>
              <a:rPr lang="es-PE" dirty="0" smtClean="0">
                <a:solidFill>
                  <a:srgbClr val="FFC000"/>
                </a:solidFill>
              </a:rPr>
              <a:t>Todos los programas.</a:t>
            </a:r>
          </a:p>
          <a:p>
            <a:pPr lvl="1">
              <a:buFont typeface="Wingdings" pitchFamily="2" charset="2"/>
              <a:buChar char="§"/>
            </a:pPr>
            <a:r>
              <a:rPr lang="es-PE" dirty="0" smtClean="0">
                <a:solidFill>
                  <a:srgbClr val="FFC000"/>
                </a:solidFill>
              </a:rPr>
              <a:t>Configuración y ayuda.  </a:t>
            </a:r>
          </a:p>
          <a:p>
            <a:pPr>
              <a:buFont typeface="Wingdings" pitchFamily="2" charset="2"/>
              <a:buChar char="§"/>
            </a:pPr>
            <a:endParaRPr lang="es-PE" dirty="0" smtClean="0"/>
          </a:p>
          <a:p>
            <a:pPr>
              <a:buNone/>
            </a:pPr>
            <a:endParaRPr lang="es-PE" dirty="0" smtClean="0"/>
          </a:p>
          <a:p>
            <a:pPr>
              <a:buFont typeface="Wingdings" pitchFamily="2" charset="2"/>
              <a:buChar char="§"/>
            </a:pPr>
            <a:endParaRPr lang="es-PE" dirty="0"/>
          </a:p>
        </p:txBody>
      </p:sp>
      <p:pic>
        <p:nvPicPr>
          <p:cNvPr id="4" name="3 Imagen" descr="IS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1785926"/>
            <a:ext cx="3714776" cy="39290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PE" sz="6000" dirty="0" smtClean="0">
                <a:solidFill>
                  <a:srgbClr val="FF0000"/>
                </a:solidFill>
              </a:rPr>
              <a:t>El manejo del ratón</a:t>
            </a:r>
            <a:endParaRPr lang="es-PE" sz="60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00108"/>
            <a:ext cx="8229600" cy="5453228"/>
          </a:xfrm>
        </p:spPr>
        <p:txBody>
          <a:bodyPr>
            <a:normAutofit fontScale="25000" lnSpcReduction="20000"/>
          </a:bodyPr>
          <a:lstStyle/>
          <a:p>
            <a:endParaRPr lang="es-PE" dirty="0" smtClean="0"/>
          </a:p>
          <a:p>
            <a:endParaRPr lang="es-PE" dirty="0" smtClean="0"/>
          </a:p>
          <a:p>
            <a:endParaRPr lang="es-PE" dirty="0" smtClean="0"/>
          </a:p>
          <a:p>
            <a:endParaRPr lang="es-PE" dirty="0" smtClean="0"/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PE" sz="51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s-PE" sz="11200" dirty="0" smtClean="0">
                <a:solidFill>
                  <a:schemeClr val="accent2">
                    <a:lumMod val="75000"/>
                  </a:schemeClr>
                </a:solidFill>
              </a:rPr>
              <a:t>Botón izquierdo</a:t>
            </a:r>
          </a:p>
          <a:p>
            <a:pPr lvl="1">
              <a:buFont typeface="Wingdings" pitchFamily="2" charset="2"/>
              <a:buChar char="§"/>
            </a:pPr>
            <a:r>
              <a:rPr lang="es-PE" sz="8000" b="1" dirty="0" smtClean="0"/>
              <a:t>Para seleccionar un icono o ventana. </a:t>
            </a:r>
            <a:r>
              <a:rPr lang="es-PE" sz="8000" b="1" dirty="0" err="1" smtClean="0">
                <a:solidFill>
                  <a:srgbClr val="FFC000"/>
                </a:solidFill>
              </a:rPr>
              <a:t>Cli</a:t>
            </a:r>
            <a:endParaRPr lang="es-PE" sz="8000" b="1" dirty="0" smtClean="0">
              <a:solidFill>
                <a:srgbClr val="FFC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s-PE" sz="8800" b="1" dirty="0" smtClean="0"/>
              <a:t>Para desplazar un icono o ventana. </a:t>
            </a:r>
            <a:r>
              <a:rPr lang="es-PE" sz="8800" b="1" dirty="0" smtClean="0">
                <a:solidFill>
                  <a:srgbClr val="FFC000"/>
                </a:solidFill>
              </a:rPr>
              <a:t>Clic y arrastrar</a:t>
            </a:r>
            <a:r>
              <a:rPr lang="es-PE" sz="8800" b="1" dirty="0" smtClean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s-PE" sz="8800" b="1" dirty="0" smtClean="0"/>
              <a:t>Para abrir programas. </a:t>
            </a:r>
            <a:r>
              <a:rPr lang="es-PE" sz="8800" b="1" dirty="0" smtClean="0">
                <a:solidFill>
                  <a:srgbClr val="FFC000"/>
                </a:solidFill>
              </a:rPr>
              <a:t>Doble clic</a:t>
            </a:r>
          </a:p>
          <a:p>
            <a:pPr>
              <a:buNone/>
            </a:pPr>
            <a:endParaRPr lang="es-PE" sz="9600" b="1" dirty="0" smtClean="0"/>
          </a:p>
          <a:p>
            <a:pPr>
              <a:buFont typeface="Wingdings" pitchFamily="2" charset="2"/>
              <a:buChar char="q"/>
            </a:pPr>
            <a:r>
              <a:rPr lang="es-PE" sz="11200" b="1" dirty="0" smtClean="0">
                <a:solidFill>
                  <a:schemeClr val="accent2">
                    <a:lumMod val="75000"/>
                  </a:schemeClr>
                </a:solidFill>
              </a:rPr>
              <a:t>Botón derecho</a:t>
            </a:r>
          </a:p>
          <a:p>
            <a:pPr lvl="1">
              <a:buFont typeface="Wingdings" pitchFamily="2" charset="2"/>
              <a:buChar char="§"/>
            </a:pPr>
            <a:r>
              <a:rPr lang="es-PE" sz="9600" b="1" dirty="0" smtClean="0"/>
              <a:t>Para abrir el menú contextual.</a:t>
            </a:r>
            <a:r>
              <a:rPr lang="es-PE" sz="9600" dirty="0" smtClean="0"/>
              <a:t> </a:t>
            </a:r>
            <a:r>
              <a:rPr lang="es-PE" sz="9600" b="1" dirty="0" smtClean="0">
                <a:solidFill>
                  <a:srgbClr val="FFC000"/>
                </a:solidFill>
              </a:rPr>
              <a:t>Clic</a:t>
            </a:r>
          </a:p>
          <a:p>
            <a:pPr>
              <a:buFont typeface="Wingdings" pitchFamily="2" charset="2"/>
              <a:buChar char="§"/>
            </a:pPr>
            <a:r>
              <a:rPr lang="es-PE" sz="11200" dirty="0" smtClean="0">
                <a:solidFill>
                  <a:schemeClr val="accent6">
                    <a:lumMod val="50000"/>
                  </a:schemeClr>
                </a:solidFill>
              </a:rPr>
              <a:t> Rueda o botón central</a:t>
            </a:r>
            <a:r>
              <a:rPr lang="es-PE" sz="11200" dirty="0" smtClean="0">
                <a:solidFill>
                  <a:schemeClr val="accent2"/>
                </a:solidFill>
              </a:rPr>
              <a:t>. </a:t>
            </a:r>
            <a:r>
              <a:rPr lang="es-PE" sz="11200" b="1" dirty="0" smtClean="0">
                <a:solidFill>
                  <a:srgbClr val="FFC000"/>
                </a:solidFill>
              </a:rPr>
              <a:t>Rodar o clic y arrastrar.  </a:t>
            </a:r>
          </a:p>
          <a:p>
            <a:pPr>
              <a:buNone/>
            </a:pPr>
            <a:endParaRPr lang="es-PE" sz="5900" dirty="0" smtClean="0"/>
          </a:p>
          <a:p>
            <a:pPr>
              <a:buFont typeface="Wingdings" pitchFamily="2" charset="2"/>
              <a:buChar char="§"/>
            </a:pPr>
            <a:endParaRPr lang="es-PE" dirty="0" smtClean="0"/>
          </a:p>
          <a:p>
            <a:pPr>
              <a:buNone/>
            </a:pPr>
            <a:endParaRPr lang="es-PE" dirty="0" smtClean="0"/>
          </a:p>
          <a:p>
            <a:pPr>
              <a:buFont typeface="Wingdings" pitchFamily="2" charset="2"/>
              <a:buChar char="§"/>
            </a:pPr>
            <a:endParaRPr lang="es-PE" dirty="0" smtClean="0"/>
          </a:p>
          <a:p>
            <a:pPr>
              <a:buFont typeface="Wingdings" pitchFamily="2" charset="2"/>
              <a:buChar char="§"/>
            </a:pPr>
            <a:endParaRPr lang="es-PE" dirty="0" smtClean="0"/>
          </a:p>
          <a:p>
            <a:pPr>
              <a:buNone/>
            </a:pPr>
            <a:r>
              <a:rPr lang="es-PE" dirty="0" smtClean="0"/>
              <a:t>  </a:t>
            </a:r>
          </a:p>
          <a:p>
            <a:endParaRPr lang="es-PE" dirty="0" smtClean="0"/>
          </a:p>
          <a:p>
            <a:endParaRPr lang="es-PE" dirty="0"/>
          </a:p>
        </p:txBody>
      </p:sp>
      <p:pic>
        <p:nvPicPr>
          <p:cNvPr id="4" name="3 Imagen" descr="escrito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2" y="1357298"/>
            <a:ext cx="1643074" cy="1428760"/>
          </a:xfrm>
          <a:prstGeom prst="rect">
            <a:avLst/>
          </a:prstGeom>
        </p:spPr>
      </p:pic>
      <p:pic>
        <p:nvPicPr>
          <p:cNvPr id="5" name="4 Imagen" descr="escrito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1357298"/>
            <a:ext cx="1790703" cy="1428760"/>
          </a:xfrm>
          <a:prstGeom prst="rect">
            <a:avLst/>
          </a:prstGeom>
        </p:spPr>
      </p:pic>
      <p:pic>
        <p:nvPicPr>
          <p:cNvPr id="6" name="5 Imagen" descr="escrito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1357298"/>
            <a:ext cx="1790703" cy="1428760"/>
          </a:xfrm>
          <a:prstGeom prst="rect">
            <a:avLst/>
          </a:prstGeom>
        </p:spPr>
      </p:pic>
      <p:pic>
        <p:nvPicPr>
          <p:cNvPr id="7" name="6 Imagen" descr="rato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8082" y="3071811"/>
            <a:ext cx="1390652" cy="12858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es-PE" sz="6000" dirty="0" smtClean="0"/>
              <a:t>Las ventanas</a:t>
            </a: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PE" dirty="0" smtClean="0">
                <a:solidFill>
                  <a:srgbClr val="FF0000"/>
                </a:solidFill>
              </a:rPr>
              <a:t>Barra de título </a:t>
            </a:r>
          </a:p>
          <a:p>
            <a:pPr lvl="1">
              <a:buFont typeface="Wingdings" pitchFamily="2" charset="2"/>
              <a:buChar char="§"/>
            </a:pPr>
            <a:r>
              <a:rPr lang="es-PE" sz="2200" b="1" dirty="0" smtClean="0"/>
              <a:t>Botones cerrar, minimizar </a:t>
            </a:r>
            <a:endParaRPr lang="es-PE" sz="2200" b="1" dirty="0" smtClean="0"/>
          </a:p>
          <a:p>
            <a:pPr lvl="1">
              <a:buNone/>
            </a:pPr>
            <a:r>
              <a:rPr lang="es-PE" sz="2200" b="1" dirty="0" smtClean="0"/>
              <a:t>    y </a:t>
            </a:r>
            <a:r>
              <a:rPr lang="es-PE" sz="2200" b="1" dirty="0" smtClean="0"/>
              <a:t>maximizar.</a:t>
            </a:r>
          </a:p>
          <a:p>
            <a:pPr>
              <a:buFont typeface="Wingdings" pitchFamily="2" charset="2"/>
              <a:buChar char="§"/>
            </a:pPr>
            <a:r>
              <a:rPr lang="es-PE" dirty="0" smtClean="0">
                <a:solidFill>
                  <a:srgbClr val="FF0000"/>
                </a:solidFill>
              </a:rPr>
              <a:t>Barra de menús.</a:t>
            </a:r>
          </a:p>
          <a:p>
            <a:pPr>
              <a:buFont typeface="Wingdings" pitchFamily="2" charset="2"/>
              <a:buChar char="§"/>
            </a:pPr>
            <a:r>
              <a:rPr lang="es-PE" sz="2200" b="1" dirty="0" smtClean="0"/>
              <a:t>Barra de herramientas. </a:t>
            </a:r>
          </a:p>
          <a:p>
            <a:pPr>
              <a:buFont typeface="Wingdings" pitchFamily="2" charset="2"/>
              <a:buChar char="§"/>
            </a:pPr>
            <a:r>
              <a:rPr lang="es-PE" sz="2200" b="1" dirty="0" smtClean="0"/>
              <a:t>Barras de desplazamiento.</a:t>
            </a:r>
          </a:p>
          <a:p>
            <a:pPr>
              <a:buFont typeface="Wingdings" pitchFamily="2" charset="2"/>
              <a:buChar char="§"/>
            </a:pPr>
            <a:r>
              <a:rPr lang="es-PE" sz="2200" b="1" dirty="0" smtClean="0"/>
              <a:t>Cuerpo del documentos.</a:t>
            </a:r>
          </a:p>
          <a:p>
            <a:pPr>
              <a:buFont typeface="Wingdings" pitchFamily="2" charset="2"/>
              <a:buChar char="§"/>
            </a:pPr>
            <a:r>
              <a:rPr lang="es-PE" sz="2200" b="1" dirty="0" smtClean="0"/>
              <a:t>Barra de estado.</a:t>
            </a:r>
          </a:p>
          <a:p>
            <a:pPr>
              <a:buFont typeface="Wingdings" pitchFamily="2" charset="2"/>
              <a:buChar char="§"/>
            </a:pPr>
            <a:endParaRPr lang="es-PE" dirty="0"/>
          </a:p>
        </p:txBody>
      </p:sp>
      <p:pic>
        <p:nvPicPr>
          <p:cNvPr id="4" name="3 Imagen" descr="ventan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1928802"/>
            <a:ext cx="3500462" cy="29289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928670"/>
            <a:ext cx="7772400" cy="1285884"/>
          </a:xfrm>
        </p:spPr>
        <p:txBody>
          <a:bodyPr>
            <a:normAutofit/>
          </a:bodyPr>
          <a:lstStyle/>
          <a:p>
            <a:r>
              <a:rPr lang="es-PE" sz="5400" dirty="0" smtClean="0">
                <a:solidFill>
                  <a:srgbClr val="FF0000"/>
                </a:solidFill>
              </a:rPr>
              <a:t>Mi PC </a:t>
            </a:r>
            <a:endParaRPr lang="es-ES" sz="54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2357430"/>
            <a:ext cx="8001056" cy="1400188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Representa al equipo.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Desde aquí podemos: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Acceder a los contenidos de Cd, </a:t>
            </a:r>
            <a:endParaRPr lang="es-PE" sz="2200" b="1" dirty="0" smtClean="0">
              <a:solidFill>
                <a:schemeClr val="tx1"/>
              </a:solidFill>
            </a:endParaRPr>
          </a:p>
          <a:p>
            <a:pPr algn="l"/>
            <a:r>
              <a:rPr lang="es-PE" sz="2200" b="1" dirty="0" smtClean="0">
                <a:solidFill>
                  <a:schemeClr val="tx1"/>
                </a:solidFill>
              </a:rPr>
              <a:t>  disquetes</a:t>
            </a:r>
            <a:r>
              <a:rPr lang="es-PE" sz="2200" b="1" dirty="0" smtClean="0">
                <a:solidFill>
                  <a:schemeClr val="tx1"/>
                </a:solidFill>
              </a:rPr>
              <a:t>, …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Acceder a mis documentos y a los </a:t>
            </a:r>
            <a:r>
              <a:rPr lang="es-PE" sz="22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s-PE" sz="2200" b="1" dirty="0" smtClean="0">
                <a:solidFill>
                  <a:schemeClr val="tx1"/>
                </a:solidFill>
              </a:rPr>
              <a:t>  compartidos</a:t>
            </a:r>
            <a:r>
              <a:rPr lang="es-PE" sz="2200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Acceder al panel de control.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Cortar, copiar, mover y pegar.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Renombrar 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Renombrar carpetas  y ficheros.</a:t>
            </a:r>
          </a:p>
          <a:p>
            <a:pPr algn="l">
              <a:buFont typeface="Wingdings" pitchFamily="2" charset="2"/>
              <a:buChar char="§"/>
            </a:pPr>
            <a:r>
              <a:rPr lang="es-PE" sz="2200" b="1" dirty="0" smtClean="0">
                <a:solidFill>
                  <a:schemeClr val="tx1"/>
                </a:solidFill>
              </a:rPr>
              <a:t> otros.   </a:t>
            </a:r>
            <a:endParaRPr lang="es-ES" sz="2200" b="1" dirty="0">
              <a:solidFill>
                <a:schemeClr val="tx1"/>
              </a:solidFill>
            </a:endParaRPr>
          </a:p>
        </p:txBody>
      </p:sp>
      <p:pic>
        <p:nvPicPr>
          <p:cNvPr id="4" name="3 Imagen" descr="icono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2571744"/>
            <a:ext cx="3429024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71545"/>
            <a:ext cx="7772400" cy="1071571"/>
          </a:xfrm>
        </p:spPr>
        <p:txBody>
          <a:bodyPr/>
          <a:lstStyle/>
          <a:p>
            <a:r>
              <a:rPr lang="es-PE" dirty="0" smtClean="0"/>
              <a:t>Wordpad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357430"/>
            <a:ext cx="8215370" cy="4071966"/>
          </a:xfrm>
        </p:spPr>
        <p:txBody>
          <a:bodyPr/>
          <a:lstStyle/>
          <a:p>
            <a:pPr algn="l"/>
            <a:r>
              <a:rPr lang="es-PE" dirty="0" smtClean="0"/>
              <a:t>Inicio &gt; todos los programas &gt;Accesorios&gt; wordpad. </a:t>
            </a:r>
          </a:p>
          <a:p>
            <a:pPr algn="l"/>
            <a:r>
              <a:rPr lang="es-PE" dirty="0" smtClean="0"/>
              <a:t>Se utiliza para crear textos con:</a:t>
            </a:r>
          </a:p>
          <a:p>
            <a:pPr algn="l">
              <a:buFont typeface="Wingdings" pitchFamily="2" charset="2"/>
              <a:buChar char="§"/>
            </a:pPr>
            <a:r>
              <a:rPr lang="es-PE" dirty="0" smtClean="0"/>
              <a:t>Distintos tipos de letra.</a:t>
            </a:r>
          </a:p>
          <a:p>
            <a:pPr algn="l">
              <a:buFont typeface="Wingdings" pitchFamily="2" charset="2"/>
              <a:buChar char="§"/>
            </a:pPr>
            <a:r>
              <a:rPr lang="es-PE" dirty="0" smtClean="0"/>
              <a:t>Imágenes. </a:t>
            </a:r>
          </a:p>
          <a:p>
            <a:pPr algn="l">
              <a:buFont typeface="Wingdings" pitchFamily="2" charset="2"/>
              <a:buChar char="§"/>
            </a:pPr>
            <a:r>
              <a:rPr lang="es-PE" dirty="0" smtClean="0"/>
              <a:t>Elementos multimedia.</a:t>
            </a:r>
          </a:p>
          <a:p>
            <a:pPr algn="l">
              <a:buFont typeface="Wingdings" pitchFamily="2" charset="2"/>
              <a:buChar char="§"/>
            </a:pPr>
            <a:r>
              <a:rPr lang="es-PE" dirty="0" smtClean="0"/>
              <a:t>Hojas de cálculo.  </a:t>
            </a:r>
          </a:p>
          <a:p>
            <a:pPr algn="l">
              <a:buFont typeface="Wingdings" pitchFamily="2" charset="2"/>
              <a:buChar char="§"/>
            </a:pPr>
            <a:endParaRPr lang="es-PE" dirty="0" smtClean="0"/>
          </a:p>
          <a:p>
            <a:pPr algn="l"/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785794"/>
            <a:ext cx="7772400" cy="1470025"/>
          </a:xfrm>
        </p:spPr>
        <p:txBody>
          <a:bodyPr/>
          <a:lstStyle/>
          <a:p>
            <a:r>
              <a:rPr lang="es-PE" dirty="0" smtClean="0"/>
              <a:t>Paint (programa de dibujo)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000240"/>
            <a:ext cx="6572296" cy="378621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PE" dirty="0" smtClean="0"/>
              <a:t>Inicio &gt; todos los programas </a:t>
            </a:r>
          </a:p>
          <a:p>
            <a:pPr algn="l"/>
            <a:r>
              <a:rPr lang="es-PE" dirty="0" smtClean="0"/>
              <a:t>&gt;Accesorios&gt; paint </a:t>
            </a:r>
          </a:p>
          <a:p>
            <a:pPr algn="l"/>
            <a:r>
              <a:rPr lang="es-PE" dirty="0" smtClean="0"/>
              <a:t>Se utiliza para crear imágenes </a:t>
            </a:r>
          </a:p>
          <a:p>
            <a:pPr algn="l"/>
            <a:r>
              <a:rPr lang="es-PE" dirty="0" smtClean="0"/>
              <a:t>pixeladas.</a:t>
            </a:r>
          </a:p>
          <a:p>
            <a:pPr algn="l">
              <a:buFont typeface="Wingdings" pitchFamily="2" charset="2"/>
              <a:buChar char="§"/>
            </a:pPr>
            <a:r>
              <a:rPr lang="es-PE" dirty="0" smtClean="0"/>
              <a:t>Es bastante intuitivo. Pueden utilizar                                                                  </a:t>
            </a:r>
          </a:p>
          <a:p>
            <a:pPr algn="l"/>
            <a:r>
              <a:rPr lang="es-PE" dirty="0" smtClean="0"/>
              <a:t>  las alumnas de primaria. </a:t>
            </a:r>
          </a:p>
          <a:p>
            <a:pPr algn="l"/>
            <a:r>
              <a:rPr lang="es-PE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1142984"/>
            <a:ext cx="7772400" cy="1470025"/>
          </a:xfrm>
        </p:spPr>
        <p:txBody>
          <a:bodyPr/>
          <a:lstStyle/>
          <a:p>
            <a:r>
              <a:rPr lang="es-PE" dirty="0" smtClean="0"/>
              <a:t>Internet Explore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43042" y="2571744"/>
            <a:ext cx="6400800" cy="2324104"/>
          </a:xfrm>
        </p:spPr>
        <p:txBody>
          <a:bodyPr>
            <a:normAutofit fontScale="47500" lnSpcReduction="20000"/>
          </a:bodyPr>
          <a:lstStyle/>
          <a:p>
            <a:pPr algn="l">
              <a:buFont typeface="Wingdings" pitchFamily="2" charset="2"/>
              <a:buChar char="q"/>
            </a:pPr>
            <a:r>
              <a:rPr lang="es-PE" dirty="0" smtClean="0"/>
              <a:t> Se pueden acceder a el desde:</a:t>
            </a:r>
          </a:p>
          <a:p>
            <a:pPr lvl="1" algn="l">
              <a:buFont typeface="Wingdings" pitchFamily="2" charset="2"/>
              <a:buChar char="§"/>
            </a:pPr>
            <a:r>
              <a:rPr lang="es-PE" dirty="0" smtClean="0"/>
              <a:t>El escritorio</a:t>
            </a:r>
          </a:p>
          <a:p>
            <a:pPr lvl="1" algn="l">
              <a:buFont typeface="Wingdings" pitchFamily="2" charset="2"/>
              <a:buChar char="§"/>
            </a:pPr>
            <a:r>
              <a:rPr lang="es-PE" dirty="0" smtClean="0"/>
              <a:t>El botón de inicio</a:t>
            </a:r>
          </a:p>
          <a:p>
            <a:pPr lvl="1" algn="l">
              <a:buFont typeface="Wingdings" pitchFamily="2" charset="2"/>
              <a:buChar char="§"/>
            </a:pPr>
            <a:r>
              <a:rPr lang="es-PE" dirty="0" smtClean="0"/>
              <a:t>Inicio &gt; todos los programas </a:t>
            </a:r>
          </a:p>
          <a:p>
            <a:pPr algn="l"/>
            <a:r>
              <a:rPr lang="es-PE" dirty="0" smtClean="0"/>
              <a:t>            Internet Explore</a:t>
            </a:r>
          </a:p>
          <a:p>
            <a:pPr lvl="1" algn="l">
              <a:buFont typeface="Wingdings" pitchFamily="2" charset="2"/>
              <a:buChar char="§"/>
            </a:pPr>
            <a:r>
              <a:rPr lang="es-PE" dirty="0" smtClean="0"/>
              <a:t>Barra de inicio rápido</a:t>
            </a:r>
          </a:p>
          <a:p>
            <a:pPr algn="l">
              <a:buFont typeface="Wingdings" pitchFamily="2" charset="2"/>
              <a:buChar char="§"/>
            </a:pPr>
            <a:endParaRPr lang="es-PE" dirty="0" smtClean="0"/>
          </a:p>
          <a:p>
            <a:pPr algn="l">
              <a:buFont typeface="Wingdings" pitchFamily="2" charset="2"/>
              <a:buChar char="q"/>
            </a:pPr>
            <a:r>
              <a:rPr lang="es-PE" dirty="0" smtClean="0"/>
              <a:t>Se utiliza para navegar por internet.</a:t>
            </a:r>
          </a:p>
          <a:p>
            <a:pPr algn="l"/>
            <a:endParaRPr lang="es-PE" dirty="0" smtClean="0"/>
          </a:p>
          <a:p>
            <a:pPr lvl="1" algn="l">
              <a:buFont typeface="Wingdings" pitchFamily="2" charset="2"/>
              <a:buChar char="§"/>
            </a:pPr>
            <a:r>
              <a:rPr lang="es-PE" dirty="0" smtClean="0"/>
              <a:t> En dirección se coloca URL de pagina a visitar. 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377</Words>
  <Application>Microsoft Office PowerPoint</Application>
  <PresentationFormat>Presentación en pantalla (4:3)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Windows XP  Recorrido Básico </vt:lpstr>
      <vt:lpstr>El Escritorio </vt:lpstr>
      <vt:lpstr>El Escritorio II</vt:lpstr>
      <vt:lpstr>El manejo del ratón</vt:lpstr>
      <vt:lpstr>Las ventanas </vt:lpstr>
      <vt:lpstr>Mi PC </vt:lpstr>
      <vt:lpstr>Wordpad </vt:lpstr>
      <vt:lpstr>Paint (programa de dibujo) </vt:lpstr>
      <vt:lpstr>Internet Explore </vt:lpstr>
      <vt:lpstr>Outlook ( correo electrónico) </vt:lpstr>
      <vt:lpstr>Varios  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XP  Recorrido Básico</dc:title>
  <dc:creator>Monica</dc:creator>
  <cp:lastModifiedBy>Monica</cp:lastModifiedBy>
  <cp:revision>47</cp:revision>
  <dcterms:created xsi:type="dcterms:W3CDTF">2011-11-08T02:34:07Z</dcterms:created>
  <dcterms:modified xsi:type="dcterms:W3CDTF">2011-11-11T13:00:20Z</dcterms:modified>
</cp:coreProperties>
</file>